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4637"/>
  </p:normalViewPr>
  <p:slideViewPr>
    <p:cSldViewPr snapToGrid="0">
      <p:cViewPr>
        <p:scale>
          <a:sx n="93" d="100"/>
          <a:sy n="93" d="100"/>
        </p:scale>
        <p:origin x="-245" y="3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62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174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56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864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049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pPr/>
              <a:t>October 14,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8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4683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94069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832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38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pPr/>
              <a:t>October 14,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205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October 14,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42068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77" r:id="rId7"/>
    <p:sldLayoutId id="2147483778" r:id="rId8"/>
    <p:sldLayoutId id="2147483779" r:id="rId9"/>
    <p:sldLayoutId id="2147483780" r:id="rId10"/>
    <p:sldLayoutId id="2147483787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9089EED9-F54D-4F20-A2C6-949DE4176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EB1B078B-B000-44F9-B571-4AF20E88C1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6CEBBB8-1CF8-BA93-B5D3-9151BE0F8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11" y="509330"/>
            <a:ext cx="4931997" cy="3164810"/>
          </a:xfrm>
        </p:spPr>
        <p:txBody>
          <a:bodyPr>
            <a:normAutofit/>
          </a:bodyPr>
          <a:lstStyle/>
          <a:p>
            <a:r>
              <a:rPr lang="it-IT" sz="4400" b="1" dirty="0"/>
              <a:t>DAISY E IL FIORE EMOZIONATO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51CC332-7B14-9CCC-86FD-7AAD123F3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52" y="5260037"/>
            <a:ext cx="3831529" cy="998162"/>
          </a:xfrm>
        </p:spPr>
        <p:txBody>
          <a:bodyPr>
            <a:normAutofit/>
          </a:bodyPr>
          <a:lstStyle/>
          <a:p>
            <a:r>
              <a:rPr lang="it-IT" sz="1900" dirty="0"/>
              <a:t>Scuola dell’infanzia A.M. Croce</a:t>
            </a:r>
          </a:p>
          <a:p>
            <a:r>
              <a:rPr lang="it-IT" sz="1900" dirty="0" err="1"/>
              <a:t>A.s.</a:t>
            </a:r>
            <a:r>
              <a:rPr lang="it-IT" sz="1900" dirty="0"/>
              <a:t> 2022-2023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B5AAC39E-8294-44DC-AB9F-2B9F22C397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F71E52AE-450E-41B3-8166-831BCDE8F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20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41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D80F0A2-DD7B-D2D3-3456-0B86D567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79" y="201929"/>
            <a:ext cx="9810604" cy="1216024"/>
          </a:xfrm>
        </p:spPr>
        <p:txBody>
          <a:bodyPr/>
          <a:lstStyle/>
          <a:p>
            <a:r>
              <a:rPr lang="it-IT" dirty="0"/>
              <a:t>Laboratorio emotivo</a:t>
            </a:r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xmlns="" id="{EF17437E-7FB5-950A-D3B1-DB64DA7636A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14282278"/>
              </p:ext>
            </p:extLst>
          </p:nvPr>
        </p:nvGraphicFramePr>
        <p:xfrm>
          <a:off x="6096000" y="1666238"/>
          <a:ext cx="5013277" cy="4933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3277">
                  <a:extLst>
                    <a:ext uri="{9D8B030D-6E8A-4147-A177-3AD203B41FA5}">
                      <a16:colId xmlns:a16="http://schemas.microsoft.com/office/drawing/2014/main" xmlns="" val="1849313709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algn="ctr"/>
                      <a:r>
                        <a:rPr lang="it-IT" sz="2800" i="0" dirty="0"/>
                        <a:t>OBIETTIVI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093429"/>
                  </a:ext>
                </a:extLst>
              </a:tr>
              <a:tr h="1952718">
                <a:tc>
                  <a:txBody>
                    <a:bodyPr/>
                    <a:lstStyle/>
                    <a:p>
                      <a:pPr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800" u="sng" dirty="0" err="1"/>
                        <a:t>Percepire</a:t>
                      </a:r>
                      <a:r>
                        <a:rPr lang="en-US" sz="2800" dirty="0"/>
                        <a:t> le </a:t>
                      </a:r>
                      <a:r>
                        <a:rPr lang="en-US" sz="2800" dirty="0" err="1"/>
                        <a:t>proprie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esigenze</a:t>
                      </a:r>
                      <a:r>
                        <a:rPr lang="en-US" sz="2800" dirty="0"/>
                        <a:t> e </a:t>
                      </a:r>
                      <a:r>
                        <a:rPr lang="en-US" sz="2800" dirty="0" err="1"/>
                        <a:t>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propri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sentimenti</a:t>
                      </a:r>
                      <a:endParaRPr lang="en-US" sz="2800" dirty="0"/>
                    </a:p>
                    <a:p>
                      <a:pPr indent="-22860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  <a:p>
                      <a:pPr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800" u="sng" dirty="0" err="1"/>
                        <a:t>Raccontare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usando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varie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modalità</a:t>
                      </a:r>
                      <a:r>
                        <a:rPr lang="en-US" sz="2800" dirty="0"/>
                        <a:t> di </a:t>
                      </a:r>
                      <a:r>
                        <a:rPr lang="en-US" sz="2800" dirty="0" err="1"/>
                        <a:t>comunicazione</a:t>
                      </a:r>
                      <a:r>
                        <a:rPr lang="en-US" sz="2800" dirty="0"/>
                        <a:t> </a:t>
                      </a:r>
                    </a:p>
                    <a:p>
                      <a:pPr indent="-22860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  <a:p>
                      <a:pPr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800" u="sng" dirty="0" err="1"/>
                        <a:t>Comunicare</a:t>
                      </a:r>
                      <a:r>
                        <a:rPr lang="en-US" sz="2800" dirty="0"/>
                        <a:t> ed </a:t>
                      </a:r>
                      <a:r>
                        <a:rPr lang="en-US" sz="2800" u="sng" dirty="0" err="1"/>
                        <a:t>esprimere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emozioni</a:t>
                      </a:r>
                      <a:r>
                        <a:rPr lang="en-US" sz="2800" dirty="0"/>
                        <a:t> in </a:t>
                      </a:r>
                      <a:r>
                        <a:rPr lang="en-US" sz="2800" dirty="0" err="1"/>
                        <a:t>maniera</a:t>
                      </a:r>
                      <a:r>
                        <a:rPr lang="en-US" sz="2800" dirty="0"/>
                        <a:t> sempre </a:t>
                      </a:r>
                      <a:r>
                        <a:rPr lang="en-US" sz="2800" dirty="0" err="1"/>
                        <a:t>più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adeguata</a:t>
                      </a:r>
                      <a:endParaRPr lang="en-US" sz="2800" dirty="0"/>
                    </a:p>
                    <a:p>
                      <a:endParaRPr lang="it-IT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8873670"/>
                  </a:ext>
                </a:extLst>
              </a:tr>
            </a:tbl>
          </a:graphicData>
        </a:graphic>
      </p:graphicFrame>
      <p:pic>
        <p:nvPicPr>
          <p:cNvPr id="13" name="Immagine 12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48810C0A-9607-F5A8-3F77-4AC8E1DFB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6" r="5277"/>
          <a:stretch/>
        </p:blipFill>
        <p:spPr>
          <a:xfrm rot="5400000">
            <a:off x="808180" y="1810480"/>
            <a:ext cx="4620896" cy="4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89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xmlns="" id="{E120DC02-4533-C863-6C14-183FF2AD1FF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216155540"/>
              </p:ext>
            </p:extLst>
          </p:nvPr>
        </p:nvGraphicFramePr>
        <p:xfrm>
          <a:off x="414255" y="628132"/>
          <a:ext cx="447357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3575">
                  <a:extLst>
                    <a:ext uri="{9D8B030D-6E8A-4147-A177-3AD203B41FA5}">
                      <a16:colId xmlns:a16="http://schemas.microsoft.com/office/drawing/2014/main" xmlns="" val="41262955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DESTINATARI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992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Il gruppo dei bambini MEDI composto da 23 bambini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8366576"/>
                  </a:ext>
                </a:extLst>
              </a:tr>
            </a:tbl>
          </a:graphicData>
        </a:graphic>
      </p:graphicFrame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xmlns="" id="{4D12C54B-807D-BD07-3F63-17A0B034C9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360569703"/>
              </p:ext>
            </p:extLst>
          </p:nvPr>
        </p:nvGraphicFramePr>
        <p:xfrm>
          <a:off x="372771" y="1945440"/>
          <a:ext cx="451505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5059">
                  <a:extLst>
                    <a:ext uri="{9D8B030D-6E8A-4147-A177-3AD203B41FA5}">
                      <a16:colId xmlns:a16="http://schemas.microsoft.com/office/drawing/2014/main" xmlns="" val="751546217"/>
                    </a:ext>
                  </a:extLst>
                </a:gridCol>
              </a:tblGrid>
              <a:tr h="342256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QUANDO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1160595"/>
                  </a:ext>
                </a:extLst>
              </a:tr>
              <a:tr h="319038">
                <a:tc>
                  <a:txBody>
                    <a:bodyPr/>
                    <a:lstStyle/>
                    <a:p>
                      <a:r>
                        <a:rPr lang="it-IT" dirty="0"/>
                        <a:t>I pomeriggi da ottobre fino a maggio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7295647"/>
                  </a:ext>
                </a:extLst>
              </a:tr>
            </a:tbl>
          </a:graphicData>
        </a:graphic>
      </p:graphicFrame>
      <p:pic>
        <p:nvPicPr>
          <p:cNvPr id="3" name="Immagine 2" descr="Immagine che contiene testo, persona, interni, ragazzo&#10;&#10;Descrizione generata automaticamente">
            <a:extLst>
              <a:ext uri="{FF2B5EF4-FFF2-40B4-BE49-F238E27FC236}">
                <a16:creationId xmlns:a16="http://schemas.microsoft.com/office/drawing/2014/main" xmlns="" id="{F9312EBB-1526-B28E-B89A-E698BE1A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9337" y="672372"/>
            <a:ext cx="2966449" cy="22248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8" name="Immagine 7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xmlns="" id="{693E0F00-B208-6E1B-C9E5-894F9770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74012" y="4185868"/>
            <a:ext cx="2321936" cy="1741452"/>
          </a:xfrm>
          <a:prstGeom prst="rect">
            <a:avLst/>
          </a:prstGeom>
        </p:spPr>
      </p:pic>
      <p:pic>
        <p:nvPicPr>
          <p:cNvPr id="10" name="Immagine 9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xmlns="" id="{EFEEB4EF-07A2-A59F-6FD3-A554D292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04956" y="4032837"/>
            <a:ext cx="2730019" cy="2047514"/>
          </a:xfrm>
          <a:prstGeom prst="rect">
            <a:avLst/>
          </a:prstGeom>
        </p:spPr>
      </p:pic>
      <p:pic>
        <p:nvPicPr>
          <p:cNvPr id="12" name="Immagine 11" descr="Immagine che contiene testo, pavimento, interni, persona&#10;&#10;Descrizione generata automaticamente">
            <a:extLst>
              <a:ext uri="{FF2B5EF4-FFF2-40B4-BE49-F238E27FC236}">
                <a16:creationId xmlns:a16="http://schemas.microsoft.com/office/drawing/2014/main" xmlns="" id="{473C6284-1135-19BD-B2BD-2AC176D73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97" y="3144490"/>
            <a:ext cx="3549271" cy="2661953"/>
          </a:xfrm>
          <a:prstGeom prst="rect">
            <a:avLst/>
          </a:prstGeom>
        </p:spPr>
      </p:pic>
      <p:pic>
        <p:nvPicPr>
          <p:cNvPr id="16" name="Immagine 15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6847FE72-FAC4-BEED-8ADB-D66DB8001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23490" y="3070637"/>
            <a:ext cx="3947720" cy="2960790"/>
          </a:xfrm>
          <a:prstGeom prst="rect">
            <a:avLst/>
          </a:prstGeom>
        </p:spPr>
      </p:pic>
      <p:pic>
        <p:nvPicPr>
          <p:cNvPr id="19" name="Immagine 18" descr="Immagine che contiene persona, pavimento, figlio, interni&#10;&#10;Descrizione generata automaticamente">
            <a:extLst>
              <a:ext uri="{FF2B5EF4-FFF2-40B4-BE49-F238E27FC236}">
                <a16:creationId xmlns:a16="http://schemas.microsoft.com/office/drawing/2014/main" xmlns="" id="{24A5E387-48F8-AA2D-5D6B-031E00A4E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218" y="89303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32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sinistra 12">
            <a:extLst>
              <a:ext uri="{FF2B5EF4-FFF2-40B4-BE49-F238E27FC236}">
                <a16:creationId xmlns:a16="http://schemas.microsoft.com/office/drawing/2014/main" xmlns="" id="{B8B61ECD-862B-FC66-109F-525B857EB6FB}"/>
              </a:ext>
            </a:extLst>
          </p:cNvPr>
          <p:cNvSpPr/>
          <p:nvPr/>
        </p:nvSpPr>
        <p:spPr>
          <a:xfrm>
            <a:off x="5013279" y="4330092"/>
            <a:ext cx="5692821" cy="17468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xmlns="" id="{86131D1B-D00D-4782-3362-68D0C9FE9758}"/>
              </a:ext>
            </a:extLst>
          </p:cNvPr>
          <p:cNvSpPr/>
          <p:nvPr/>
        </p:nvSpPr>
        <p:spPr>
          <a:xfrm>
            <a:off x="823832" y="1379539"/>
            <a:ext cx="5505450" cy="1746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EF9F438-D6BF-0FBF-8D7B-52B03CDD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163515"/>
            <a:ext cx="9810604" cy="1216024"/>
          </a:xfrm>
        </p:spPr>
        <p:txBody>
          <a:bodyPr/>
          <a:lstStyle/>
          <a:p>
            <a:pPr algn="ctr"/>
            <a:r>
              <a:rPr lang="it-IT" b="1" dirty="0"/>
              <a:t>Cosa si fa nel laboratorio?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B416994-3949-C488-54BF-B6FFF8C8E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76427" y="1997565"/>
            <a:ext cx="2232659" cy="85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bg1"/>
                </a:solidFill>
              </a:rPr>
              <a:t>DAL GIOCO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5D02925-0641-5119-8E94-DF7ADBA7C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961" y="1204120"/>
            <a:ext cx="3200400" cy="24003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09BE9AEC-2E67-80E6-2C41-EF1026DE30D5}"/>
              </a:ext>
            </a:extLst>
          </p:cNvPr>
          <p:cNvSpPr txBox="1"/>
          <p:nvPr/>
        </p:nvSpPr>
        <p:spPr>
          <a:xfrm>
            <a:off x="5838199" y="4818935"/>
            <a:ext cx="50772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AD UNA CONSAPEVOLEZZA</a:t>
            </a:r>
          </a:p>
          <a:p>
            <a:r>
              <a:rPr lang="it-IT" sz="2400" dirty="0">
                <a:solidFill>
                  <a:schemeClr val="bg1"/>
                </a:solidFill>
              </a:rPr>
              <a:t>E MAGGORE CONTROLLO DI SÈ </a:t>
            </a:r>
          </a:p>
          <a:p>
            <a:endParaRPr lang="it-IT" dirty="0"/>
          </a:p>
        </p:txBody>
      </p:sp>
      <p:pic>
        <p:nvPicPr>
          <p:cNvPr id="6" name="Immagine 5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xmlns="" id="{FF8D7D67-892F-552C-8964-F1F09CA0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0374" y="3563794"/>
            <a:ext cx="3499180" cy="2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355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42D177-1782-E511-FCD9-7A70A68B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8" y="161370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Come?</a:t>
            </a:r>
          </a:p>
        </p:txBody>
      </p:sp>
      <p:pic>
        <p:nvPicPr>
          <p:cNvPr id="2050" name="Picture 2" descr="Il corpo in movimento">
            <a:extLst>
              <a:ext uri="{FF2B5EF4-FFF2-40B4-BE49-F238E27FC236}">
                <a16:creationId xmlns:a16="http://schemas.microsoft.com/office/drawing/2014/main" xmlns="" id="{BCB4716C-4E0A-D485-5602-AB357E32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98" y="1069574"/>
            <a:ext cx="3951655" cy="19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7311436-EABF-0322-7BDE-7AF6C03680E4}"/>
              </a:ext>
            </a:extLst>
          </p:cNvPr>
          <p:cNvSpPr txBox="1"/>
          <p:nvPr/>
        </p:nvSpPr>
        <p:spPr>
          <a:xfrm>
            <a:off x="1445174" y="584716"/>
            <a:ext cx="20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movimento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8410572A-E54A-794F-A54F-2622FC2FEF58}"/>
              </a:ext>
            </a:extLst>
          </p:cNvPr>
          <p:cNvSpPr/>
          <p:nvPr/>
        </p:nvSpPr>
        <p:spPr>
          <a:xfrm>
            <a:off x="647700" y="505908"/>
            <a:ext cx="3438453" cy="2614613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2" name="Picture 4" descr="Schede musicali per presentare le note a colori - Musica a Scuola Primaria  ed Infanzia">
            <a:extLst>
              <a:ext uri="{FF2B5EF4-FFF2-40B4-BE49-F238E27FC236}">
                <a16:creationId xmlns:a16="http://schemas.microsoft.com/office/drawing/2014/main" xmlns="" id="{B8D4E71F-49BB-9425-D73B-5D993367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384" y="1905000"/>
            <a:ext cx="2903211" cy="19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C8ADC01C-2A66-3E15-12A0-154B961B6816}"/>
              </a:ext>
            </a:extLst>
          </p:cNvPr>
          <p:cNvSpPr txBox="1"/>
          <p:nvPr/>
        </p:nvSpPr>
        <p:spPr>
          <a:xfrm>
            <a:off x="5977482" y="3870386"/>
            <a:ext cx="108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musica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A847D162-F7D0-1D47-FDF2-F5930BC17ADB}"/>
              </a:ext>
            </a:extLst>
          </p:cNvPr>
          <p:cNvSpPr/>
          <p:nvPr/>
        </p:nvSpPr>
        <p:spPr>
          <a:xfrm>
            <a:off x="5039968" y="1543050"/>
            <a:ext cx="3238641" cy="27813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 descr="5,804 Bambini A Teatro Vettoriali, Illustrazioni e Clipart">
            <a:extLst>
              <a:ext uri="{FF2B5EF4-FFF2-40B4-BE49-F238E27FC236}">
                <a16:creationId xmlns:a16="http://schemas.microsoft.com/office/drawing/2014/main" xmlns="" id="{C53BC254-9C97-9FFF-1A4D-5413B25F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002" y="615950"/>
            <a:ext cx="2618298" cy="26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8A7AE64-C27A-C9CE-5B9E-3072FF5CB5DF}"/>
              </a:ext>
            </a:extLst>
          </p:cNvPr>
          <p:cNvSpPr txBox="1"/>
          <p:nvPr/>
        </p:nvSpPr>
        <p:spPr>
          <a:xfrm>
            <a:off x="9669435" y="3263916"/>
            <a:ext cx="89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teatro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DDC0C8F-DF69-63AC-9521-169195E3CD5B}"/>
              </a:ext>
            </a:extLst>
          </p:cNvPr>
          <p:cNvSpPr/>
          <p:nvPr/>
        </p:nvSpPr>
        <p:spPr>
          <a:xfrm>
            <a:off x="8742218" y="419100"/>
            <a:ext cx="3011632" cy="3243817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Storie da un minuto, in arrivo dalla biblioteca letture on line per bambini  - Qui Bollate Online">
            <a:extLst>
              <a:ext uri="{FF2B5EF4-FFF2-40B4-BE49-F238E27FC236}">
                <a16:creationId xmlns:a16="http://schemas.microsoft.com/office/drawing/2014/main" xmlns="" id="{AE71CCCA-660C-66C1-689D-C4764099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868" y="3812599"/>
            <a:ext cx="3519528" cy="22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1AEBA20C-C2E0-275C-10FB-2BE5C3111644}"/>
              </a:ext>
            </a:extLst>
          </p:cNvPr>
          <p:cNvSpPr txBox="1"/>
          <p:nvPr/>
        </p:nvSpPr>
        <p:spPr>
          <a:xfrm>
            <a:off x="1619574" y="5982760"/>
            <a:ext cx="170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Lettura di storie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20B05E3A-3497-B53B-35A8-8128CFAB541C}"/>
              </a:ext>
            </a:extLst>
          </p:cNvPr>
          <p:cNvSpPr/>
          <p:nvPr/>
        </p:nvSpPr>
        <p:spPr>
          <a:xfrm>
            <a:off x="858982" y="3609068"/>
            <a:ext cx="3865418" cy="284715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116,756 Specchio Vettoriali, Illustrazioni e Clipart">
            <a:extLst>
              <a:ext uri="{FF2B5EF4-FFF2-40B4-BE49-F238E27FC236}">
                <a16:creationId xmlns:a16="http://schemas.microsoft.com/office/drawing/2014/main" xmlns="" id="{D59A8D37-E050-BA8E-EF92-8D9AF424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9285" y="4158443"/>
            <a:ext cx="2568830" cy="20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E58173F4-0927-4E1E-5196-08E3C3338573}"/>
              </a:ext>
            </a:extLst>
          </p:cNvPr>
          <p:cNvSpPr txBox="1"/>
          <p:nvPr/>
        </p:nvSpPr>
        <p:spPr>
          <a:xfrm>
            <a:off x="8926002" y="6290324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Conoscenza di </a:t>
            </a:r>
            <a:r>
              <a:rPr lang="it-IT" dirty="0" err="1"/>
              <a:t>sè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97806D8F-514D-45ED-6678-2F23451424FF}"/>
              </a:ext>
            </a:extLst>
          </p:cNvPr>
          <p:cNvSpPr/>
          <p:nvPr/>
        </p:nvSpPr>
        <p:spPr>
          <a:xfrm>
            <a:off x="8423564" y="4055052"/>
            <a:ext cx="2909454" cy="268252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5222746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87</Words>
  <Application>Microsoft Macintosh PowerPoint</Application>
  <PresentationFormat>Personalizzato</PresentationFormat>
  <Paragraphs>24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ArchiveVTI</vt:lpstr>
      <vt:lpstr>DAISY E IL FIORE EMOZIONATO</vt:lpstr>
      <vt:lpstr>Laboratorio emotivo</vt:lpstr>
      <vt:lpstr>Diapositiva 3</vt:lpstr>
      <vt:lpstr>Cosa si fa nel laboratorio?</vt:lpstr>
      <vt:lpstr>Come?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DAISY E IL FIORE EMOZIONATO</dc:title>
  <dc:creator>Bortoluzzi Francesca</dc:creator>
  <cp:lastModifiedBy>Scuola AM Croce</cp:lastModifiedBy>
  <cp:revision>2</cp:revision>
  <dcterms:created xsi:type="dcterms:W3CDTF">2022-10-12T21:42:55Z</dcterms:created>
  <dcterms:modified xsi:type="dcterms:W3CDTF">2022-10-14T11:09:55Z</dcterms:modified>
</cp:coreProperties>
</file>